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ora" pitchFamily="2" charset="-52"/>
      <p:regular r:id="rId16"/>
      <p:bold r:id="rId17"/>
      <p:italic r:id="rId18"/>
      <p:boldItalic r:id="rId19"/>
    </p:embeddedFont>
    <p:embeddedFont>
      <p:font typeface="Roboto Bold" panose="020000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3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hyperlink" Target="http://localhost:3000/html/index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04738" flipH="1" flipV="1">
            <a:off x="618827" y="-1302662"/>
            <a:ext cx="9314093" cy="8805555"/>
          </a:xfrm>
          <a:custGeom>
            <a:avLst/>
            <a:gdLst/>
            <a:ahLst/>
            <a:cxnLst/>
            <a:rect l="l" t="t" r="r" b="b"/>
            <a:pathLst>
              <a:path w="9314093" h="8805555">
                <a:moveTo>
                  <a:pt x="9314093" y="8805555"/>
                </a:moveTo>
                <a:lnTo>
                  <a:pt x="0" y="8805555"/>
                </a:lnTo>
                <a:lnTo>
                  <a:pt x="0" y="0"/>
                </a:lnTo>
                <a:lnTo>
                  <a:pt x="9314093" y="0"/>
                </a:lnTo>
                <a:lnTo>
                  <a:pt x="9314093" y="88055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8995" y="2626857"/>
            <a:ext cx="8032170" cy="1374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>
                <a:solidFill>
                  <a:srgbClr val="000000"/>
                </a:solidFill>
                <a:latin typeface="Roboto Bold"/>
              </a:rPr>
              <a:t>FARM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8995" y="894412"/>
            <a:ext cx="8032170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00"/>
              </a:lnSpc>
            </a:pPr>
            <a:r>
              <a:rPr lang="en-US" sz="15000">
                <a:solidFill>
                  <a:srgbClr val="FFFFFF"/>
                </a:solidFill>
                <a:latin typeface="Roboto Bold"/>
              </a:rPr>
              <a:t>BEDANA 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99751" y="1028700"/>
            <a:ext cx="7735323" cy="8604203"/>
            <a:chOff x="687070" y="247650"/>
            <a:chExt cx="11148060" cy="12400280"/>
          </a:xfrm>
        </p:grpSpPr>
        <p:sp>
          <p:nvSpPr>
            <p:cNvPr id="6" name="Freeform 6">
              <a:hlinkClick r:id="rId4" tooltip="http://localhost:3000/html/index.html"/>
            </p:cNvPr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15257" t="-2044" r="-1957" b="204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258320" y="6825273"/>
            <a:ext cx="6594428" cy="3420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ffectLst/>
                <a:latin typeface="Lora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Department: Computer Engineering</a:t>
            </a:r>
            <a:endParaRPr lang="en-US" dirty="0">
              <a:solidFill>
                <a:srgbClr val="000000"/>
              </a:solidFill>
              <a:latin typeface="Lora" pitchFamily="2" charset="-52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Lora" pitchFamily="2" charset="-52"/>
              </a:rPr>
              <a:t>Student’s full name: Jahongir Marksov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Lora" pitchFamily="2" charset="-52"/>
              </a:rPr>
              <a:t>Student’s number: 1903010068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Lora" pitchFamily="2" charset="-52"/>
              </a:rPr>
              <a:t>Supervisor: Prof. Dr. Mostafa </a:t>
            </a:r>
            <a:r>
              <a:rPr lang="en-US" dirty="0" err="1">
                <a:solidFill>
                  <a:srgbClr val="000000"/>
                </a:solidFill>
                <a:latin typeface="Lora" pitchFamily="2" charset="-52"/>
              </a:rPr>
              <a:t>Ayoubi</a:t>
            </a:r>
            <a:r>
              <a:rPr lang="en-US" dirty="0">
                <a:solidFill>
                  <a:srgbClr val="000000"/>
                </a:solidFill>
                <a:latin typeface="Lora" pitchFamily="2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ora" pitchFamily="2" charset="-52"/>
              </a:rPr>
              <a:t>Mobarhan</a:t>
            </a:r>
            <a:endParaRPr lang="en-US" dirty="0">
              <a:solidFill>
                <a:srgbClr val="000000"/>
              </a:solidFill>
              <a:latin typeface="Lora" pitchFamily="2" charset="-52"/>
            </a:endParaRPr>
          </a:p>
          <a:p>
            <a:pPr>
              <a:lnSpc>
                <a:spcPct val="200000"/>
              </a:lnSpc>
            </a:pPr>
            <a:endParaRPr lang="en-US" sz="2000" dirty="0">
              <a:solidFill>
                <a:srgbClr val="000000"/>
              </a:solidFill>
              <a:latin typeface="Lora" pitchFamily="2" charset="-52"/>
            </a:endParaRPr>
          </a:p>
          <a:p>
            <a:pPr>
              <a:lnSpc>
                <a:spcPct val="200000"/>
              </a:lnSpc>
            </a:pPr>
            <a:endParaRPr lang="en-US" sz="2000" dirty="0">
              <a:solidFill>
                <a:srgbClr val="000000"/>
              </a:solidFill>
              <a:latin typeface="Lora" pitchFamily="2" charset="-52"/>
            </a:endParaRPr>
          </a:p>
          <a:p>
            <a:pPr>
              <a:lnSpc>
                <a:spcPct val="200000"/>
              </a:lnSpc>
            </a:pPr>
            <a:endParaRPr lang="en-US" sz="2000" dirty="0">
              <a:solidFill>
                <a:srgbClr val="000000"/>
              </a:solidFill>
              <a:latin typeface="Lora" pitchFamily="2" charset="-5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48995" y="3772773"/>
            <a:ext cx="8032170" cy="1374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9999" dirty="0">
                <a:solidFill>
                  <a:srgbClr val="000000"/>
                </a:solidFill>
                <a:latin typeface="Roboto Bold"/>
              </a:rPr>
              <a:t>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7600" y="9392857"/>
            <a:ext cx="6594428" cy="40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solidFill>
                  <a:srgbClr val="000000"/>
                </a:solidFill>
                <a:latin typeface="Lora" pitchFamily="2" charset="-52"/>
              </a:rPr>
              <a:t>2024 January 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CF233-6C12-4F01-811E-2BFB22411F60}"/>
              </a:ext>
            </a:extLst>
          </p:cNvPr>
          <p:cNvSpPr txBox="1"/>
          <p:nvPr/>
        </p:nvSpPr>
        <p:spPr>
          <a:xfrm>
            <a:off x="1022314" y="7335817"/>
            <a:ext cx="9412940" cy="488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1800" dirty="0">
                <a:solidFill>
                  <a:srgbClr val="000000"/>
                </a:solidFill>
                <a:latin typeface="Lora" pitchFamily="2" charset="-52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85" b="-51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52656" y="3974550"/>
            <a:ext cx="11782687" cy="164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2000">
                <a:solidFill>
                  <a:srgbClr val="000000"/>
                </a:solidFill>
                <a:latin typeface="Roboto Bold"/>
              </a:rPr>
              <a:t>THANKS FOR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23162" y="5522585"/>
            <a:ext cx="8841675" cy="97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>
                <a:solidFill>
                  <a:srgbClr val="000000"/>
                </a:solidFill>
                <a:latin typeface="Roboto Bold"/>
              </a:rPr>
              <a:t>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15655"/>
            <a:ext cx="9346601" cy="3834624"/>
            <a:chOff x="0" y="0"/>
            <a:chExt cx="2461656" cy="1009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1656" cy="1009942"/>
            </a:xfrm>
            <a:custGeom>
              <a:avLst/>
              <a:gdLst/>
              <a:ahLst/>
              <a:cxnLst/>
              <a:rect l="l" t="t" r="r" b="b"/>
              <a:pathLst>
                <a:path w="2461656" h="1009942">
                  <a:moveTo>
                    <a:pt x="0" y="0"/>
                  </a:moveTo>
                  <a:lnTo>
                    <a:pt x="2461656" y="0"/>
                  </a:lnTo>
                  <a:lnTo>
                    <a:pt x="2461656" y="1009942"/>
                  </a:lnTo>
                  <a:lnTo>
                    <a:pt x="0" y="1009942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461656" cy="1028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46601" y="915655"/>
            <a:ext cx="8941399" cy="8679693"/>
          </a:xfrm>
          <a:custGeom>
            <a:avLst/>
            <a:gdLst/>
            <a:ahLst/>
            <a:cxnLst/>
            <a:rect l="l" t="t" r="r" b="b"/>
            <a:pathLst>
              <a:path w="8941399" h="8679693">
                <a:moveTo>
                  <a:pt x="0" y="0"/>
                </a:moveTo>
                <a:lnTo>
                  <a:pt x="8941399" y="0"/>
                </a:lnTo>
                <a:lnTo>
                  <a:pt x="8941399" y="8679693"/>
                </a:lnTo>
                <a:lnTo>
                  <a:pt x="0" y="867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2" t="-7400" b="-34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559088"/>
            <a:ext cx="6196017" cy="399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347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Lora"/>
              </a:rPr>
              <a:t>Mission and Vision of Bedana Farm</a:t>
            </a:r>
          </a:p>
          <a:p>
            <a:pPr>
              <a:lnSpc>
                <a:spcPts val="2976"/>
              </a:lnSpc>
            </a:pPr>
            <a:endParaRPr lang="en-US" sz="2699">
              <a:solidFill>
                <a:srgbClr val="000000"/>
              </a:solidFill>
              <a:latin typeface="Lora"/>
            </a:endParaRPr>
          </a:p>
          <a:p>
            <a:pPr>
              <a:lnSpc>
                <a:spcPts val="2976"/>
              </a:lnSpc>
            </a:pPr>
            <a:endParaRPr lang="en-US" sz="2699">
              <a:solidFill>
                <a:srgbClr val="000000"/>
              </a:solidFill>
              <a:latin typeface="Lora"/>
            </a:endParaRPr>
          </a:p>
          <a:p>
            <a:pPr marL="582928" lvl="1" indent="-291464">
              <a:lnSpc>
                <a:spcPts val="3347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Lora"/>
              </a:rPr>
              <a:t>Overview of the website</a:t>
            </a:r>
          </a:p>
          <a:p>
            <a:pPr>
              <a:lnSpc>
                <a:spcPts val="2976"/>
              </a:lnSpc>
            </a:pPr>
            <a:endParaRPr lang="en-US" sz="2699">
              <a:solidFill>
                <a:srgbClr val="000000"/>
              </a:solidFill>
              <a:latin typeface="Lora"/>
            </a:endParaRPr>
          </a:p>
          <a:p>
            <a:pPr>
              <a:lnSpc>
                <a:spcPts val="2976"/>
              </a:lnSpc>
            </a:pPr>
            <a:endParaRPr lang="en-US" sz="2699">
              <a:solidFill>
                <a:srgbClr val="000000"/>
              </a:solidFill>
              <a:latin typeface="Lora"/>
            </a:endParaRPr>
          </a:p>
          <a:p>
            <a:pPr marL="582928" lvl="1" indent="-291464">
              <a:lnSpc>
                <a:spcPts val="3347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Lora"/>
              </a:rPr>
              <a:t>Login page explanation</a:t>
            </a:r>
          </a:p>
          <a:p>
            <a:pPr>
              <a:lnSpc>
                <a:spcPts val="2480"/>
              </a:lnSpc>
            </a:pPr>
            <a:endParaRPr lang="en-US" sz="2699">
              <a:solidFill>
                <a:srgbClr val="000000"/>
              </a:solidFill>
              <a:latin typeface="Lora"/>
            </a:endParaRPr>
          </a:p>
          <a:p>
            <a:pPr>
              <a:lnSpc>
                <a:spcPts val="2480"/>
              </a:lnSpc>
            </a:pPr>
            <a:endParaRPr lang="en-US" sz="2699">
              <a:solidFill>
                <a:srgbClr val="000000"/>
              </a:solidFill>
              <a:latin typeface="Lora"/>
            </a:endParaRPr>
          </a:p>
          <a:p>
            <a:pPr>
              <a:lnSpc>
                <a:spcPts val="2480"/>
              </a:lnSpc>
            </a:pPr>
            <a:endParaRPr lang="en-US" sz="2699">
              <a:solidFill>
                <a:srgbClr val="000000"/>
              </a:solidFill>
              <a:latin typeface="Lora"/>
            </a:endParaRPr>
          </a:p>
          <a:p>
            <a:pPr>
              <a:lnSpc>
                <a:spcPts val="2480"/>
              </a:lnSpc>
            </a:pPr>
            <a:endParaRPr lang="en-US" sz="2699">
              <a:solidFill>
                <a:srgbClr val="000000"/>
              </a:solidFill>
              <a:latin typeface="Lor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4779" y="1683617"/>
            <a:ext cx="831704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Lora"/>
              </a:rPr>
              <a:t>BEDANA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779" y="3179165"/>
            <a:ext cx="7486863" cy="83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8"/>
              </a:lnSpc>
            </a:pPr>
            <a:r>
              <a:rPr lang="en-US" sz="2700">
                <a:solidFill>
                  <a:srgbClr val="FFFFFF"/>
                </a:solidFill>
                <a:latin typeface="Lora"/>
              </a:rPr>
              <a:t>Welcome to the beauty of nature, where fresh and nutritious eggs are produced.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8397" y="0"/>
            <a:ext cx="10899603" cy="4749263"/>
            <a:chOff x="0" y="0"/>
            <a:chExt cx="2870677" cy="12508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70677" cy="1250835"/>
            </a:xfrm>
            <a:custGeom>
              <a:avLst/>
              <a:gdLst/>
              <a:ahLst/>
              <a:cxnLst/>
              <a:rect l="l" t="t" r="r" b="b"/>
              <a:pathLst>
                <a:path w="2870677" h="1250835">
                  <a:moveTo>
                    <a:pt x="0" y="0"/>
                  </a:moveTo>
                  <a:lnTo>
                    <a:pt x="2870677" y="0"/>
                  </a:lnTo>
                  <a:lnTo>
                    <a:pt x="2870677" y="1250835"/>
                  </a:lnTo>
                  <a:lnTo>
                    <a:pt x="0" y="1250835"/>
                  </a:lnTo>
                  <a:close/>
                </a:path>
              </a:pathLst>
            </a:custGeom>
            <a:solidFill>
              <a:srgbClr val="70B7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70677" cy="1269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7388397" cy="10287000"/>
          </a:xfrm>
          <a:custGeom>
            <a:avLst/>
            <a:gdLst/>
            <a:ahLst/>
            <a:cxnLst/>
            <a:rect l="l" t="t" r="r" b="b"/>
            <a:pathLst>
              <a:path w="7388397" h="10287000">
                <a:moveTo>
                  <a:pt x="0" y="0"/>
                </a:moveTo>
                <a:lnTo>
                  <a:pt x="7388397" y="0"/>
                </a:lnTo>
                <a:lnTo>
                  <a:pt x="73883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98" r="-1111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52248" y="839365"/>
            <a:ext cx="8317042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Lora"/>
              </a:rPr>
              <a:t>REGISTARTION PAGE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2244" y="5287989"/>
            <a:ext cx="6407356" cy="6009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3" lvl="1" indent="-291467">
              <a:lnSpc>
                <a:spcPct val="30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Importance of registration page</a:t>
            </a:r>
          </a:p>
          <a:p>
            <a:pPr marL="582933" lvl="1" indent="-291467">
              <a:lnSpc>
                <a:spcPct val="30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Essential form fields</a:t>
            </a:r>
          </a:p>
          <a:p>
            <a:pPr marL="582933" lvl="1" indent="-291467">
              <a:lnSpc>
                <a:spcPct val="30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 pitchFamily="2" charset="-52"/>
              </a:rPr>
              <a:t>Key features</a:t>
            </a:r>
          </a:p>
          <a:p>
            <a:pPr marL="582933" lvl="1" indent="-291467">
              <a:lnSpc>
                <a:spcPct val="300000"/>
              </a:lnSpc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Lora"/>
            </a:endParaRPr>
          </a:p>
          <a:p>
            <a:pPr marL="582933" lvl="1" indent="-291467">
              <a:lnSpc>
                <a:spcPct val="300000"/>
              </a:lnSpc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25912">
            <a:off x="-1920102" y="4904796"/>
            <a:ext cx="9675960" cy="9147665"/>
          </a:xfrm>
          <a:custGeom>
            <a:avLst/>
            <a:gdLst/>
            <a:ahLst/>
            <a:cxnLst/>
            <a:rect l="l" t="t" r="r" b="b"/>
            <a:pathLst>
              <a:path w="9675960" h="9147665">
                <a:moveTo>
                  <a:pt x="0" y="0"/>
                </a:moveTo>
                <a:lnTo>
                  <a:pt x="9675960" y="0"/>
                </a:lnTo>
                <a:lnTo>
                  <a:pt x="9675960" y="9147665"/>
                </a:lnTo>
                <a:lnTo>
                  <a:pt x="0" y="914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7002" y="193476"/>
            <a:ext cx="862966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ora"/>
              </a:rPr>
              <a:t>LANDING PAGE</a:t>
            </a:r>
          </a:p>
        </p:txBody>
      </p:sp>
      <p:sp>
        <p:nvSpPr>
          <p:cNvPr id="4" name="Freeform 4"/>
          <p:cNvSpPr/>
          <p:nvPr/>
        </p:nvSpPr>
        <p:spPr>
          <a:xfrm>
            <a:off x="8658140" y="0"/>
            <a:ext cx="9629860" cy="4704953"/>
          </a:xfrm>
          <a:custGeom>
            <a:avLst/>
            <a:gdLst/>
            <a:ahLst/>
            <a:cxnLst/>
            <a:rect l="l" t="t" r="r" b="b"/>
            <a:pathLst>
              <a:path w="9629860" h="4704953">
                <a:moveTo>
                  <a:pt x="0" y="0"/>
                </a:moveTo>
                <a:lnTo>
                  <a:pt x="9629860" y="0"/>
                </a:lnTo>
                <a:lnTo>
                  <a:pt x="9629860" y="4704953"/>
                </a:lnTo>
                <a:lnTo>
                  <a:pt x="0" y="470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941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58140" y="4704953"/>
            <a:ext cx="9629860" cy="4045239"/>
          </a:xfrm>
          <a:custGeom>
            <a:avLst/>
            <a:gdLst/>
            <a:ahLst/>
            <a:cxnLst/>
            <a:rect l="l" t="t" r="r" b="b"/>
            <a:pathLst>
              <a:path w="9629860" h="4045239">
                <a:moveTo>
                  <a:pt x="0" y="0"/>
                </a:moveTo>
                <a:lnTo>
                  <a:pt x="9629860" y="0"/>
                </a:lnTo>
                <a:lnTo>
                  <a:pt x="9629860" y="4045238"/>
                </a:lnTo>
                <a:lnTo>
                  <a:pt x="0" y="4045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64" r="-80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27335" y="8670257"/>
            <a:ext cx="5616393" cy="1616743"/>
          </a:xfrm>
          <a:custGeom>
            <a:avLst/>
            <a:gdLst/>
            <a:ahLst/>
            <a:cxnLst/>
            <a:rect l="l" t="t" r="r" b="b"/>
            <a:pathLst>
              <a:path w="5616393" h="1616743">
                <a:moveTo>
                  <a:pt x="0" y="0"/>
                </a:moveTo>
                <a:lnTo>
                  <a:pt x="5616393" y="0"/>
                </a:lnTo>
                <a:lnTo>
                  <a:pt x="5616393" y="1616743"/>
                </a:lnTo>
                <a:lnTo>
                  <a:pt x="0" y="1616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311" t="-48161" r="-58783" b="-29342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1656295"/>
            <a:ext cx="8169122" cy="5698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3" lvl="1" indent="-291467">
              <a:lnSpc>
                <a:spcPct val="20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homepage as the gateway to </a:t>
            </a:r>
            <a:r>
              <a:rPr lang="en-US" sz="2700" dirty="0" err="1">
                <a:solidFill>
                  <a:srgbClr val="000000"/>
                </a:solidFill>
                <a:latin typeface="Lora"/>
              </a:rPr>
              <a:t>Bedana</a:t>
            </a:r>
            <a:r>
              <a:rPr lang="en-US" sz="2700" dirty="0">
                <a:solidFill>
                  <a:srgbClr val="000000"/>
                </a:solidFill>
                <a:latin typeface="Lora"/>
              </a:rPr>
              <a:t> Farm</a:t>
            </a:r>
          </a:p>
          <a:p>
            <a:pPr marL="582933" lvl="1" indent="-291467">
              <a:lnSpc>
                <a:spcPct val="20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impactful image and welcoming message</a:t>
            </a:r>
          </a:p>
          <a:p>
            <a:pPr marL="582933" lvl="1" indent="-291467">
              <a:lnSpc>
                <a:spcPct val="20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 top navigation bar</a:t>
            </a:r>
          </a:p>
          <a:p>
            <a:pPr marL="582933" lvl="1" indent="-291467">
              <a:lnSpc>
                <a:spcPct val="20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carefully chosen color scheme and font for a pleasant visual </a:t>
            </a:r>
          </a:p>
          <a:p>
            <a:pPr marL="582933" lvl="1" indent="-291467">
              <a:lnSpc>
                <a:spcPct val="20000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 interactive features</a:t>
            </a:r>
          </a:p>
          <a:p>
            <a:pPr marL="582933" lvl="1" indent="-291467">
              <a:lnSpc>
                <a:spcPct val="200000"/>
              </a:lnSpc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4369" flipH="1" flipV="1">
            <a:off x="466767" y="7416812"/>
            <a:ext cx="6101315" cy="3682976"/>
          </a:xfrm>
          <a:custGeom>
            <a:avLst/>
            <a:gdLst/>
            <a:ahLst/>
            <a:cxnLst/>
            <a:rect l="l" t="t" r="r" b="b"/>
            <a:pathLst>
              <a:path w="6101315" h="3682976">
                <a:moveTo>
                  <a:pt x="6101315" y="3682976"/>
                </a:moveTo>
                <a:lnTo>
                  <a:pt x="0" y="3682976"/>
                </a:lnTo>
                <a:lnTo>
                  <a:pt x="0" y="0"/>
                </a:lnTo>
                <a:lnTo>
                  <a:pt x="6101315" y="0"/>
                </a:lnTo>
                <a:lnTo>
                  <a:pt x="6101315" y="36829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2313" y="8702099"/>
            <a:ext cx="5230224" cy="872639"/>
            <a:chOff x="0" y="0"/>
            <a:chExt cx="6973632" cy="1163519"/>
          </a:xfrm>
        </p:grpSpPr>
        <p:sp>
          <p:nvSpPr>
            <p:cNvPr id="4" name="Freeform 4"/>
            <p:cNvSpPr/>
            <p:nvPr/>
          </p:nvSpPr>
          <p:spPr>
            <a:xfrm>
              <a:off x="0" y="142263"/>
              <a:ext cx="653745" cy="279328"/>
            </a:xfrm>
            <a:custGeom>
              <a:avLst/>
              <a:gdLst/>
              <a:ahLst/>
              <a:cxnLst/>
              <a:rect l="l" t="t" r="r" b="b"/>
              <a:pathLst>
                <a:path w="653745" h="279328">
                  <a:moveTo>
                    <a:pt x="0" y="0"/>
                  </a:moveTo>
                  <a:lnTo>
                    <a:pt x="653745" y="0"/>
                  </a:lnTo>
                  <a:lnTo>
                    <a:pt x="653745" y="279328"/>
                  </a:lnTo>
                  <a:lnTo>
                    <a:pt x="0" y="279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836717"/>
              <a:ext cx="653745" cy="279328"/>
            </a:xfrm>
            <a:custGeom>
              <a:avLst/>
              <a:gdLst/>
              <a:ahLst/>
              <a:cxnLst/>
              <a:rect l="l" t="t" r="r" b="b"/>
              <a:pathLst>
                <a:path w="653745" h="279328">
                  <a:moveTo>
                    <a:pt x="0" y="0"/>
                  </a:moveTo>
                  <a:lnTo>
                    <a:pt x="653745" y="0"/>
                  </a:lnTo>
                  <a:lnTo>
                    <a:pt x="653745" y="279328"/>
                  </a:lnTo>
                  <a:lnTo>
                    <a:pt x="0" y="279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647807" y="71131"/>
              <a:ext cx="653745" cy="279328"/>
            </a:xfrm>
            <a:custGeom>
              <a:avLst/>
              <a:gdLst/>
              <a:ahLst/>
              <a:cxnLst/>
              <a:rect l="l" t="t" r="r" b="b"/>
              <a:pathLst>
                <a:path w="653745" h="279328">
                  <a:moveTo>
                    <a:pt x="0" y="0"/>
                  </a:moveTo>
                  <a:lnTo>
                    <a:pt x="653745" y="0"/>
                  </a:lnTo>
                  <a:lnTo>
                    <a:pt x="653745" y="279328"/>
                  </a:lnTo>
                  <a:lnTo>
                    <a:pt x="0" y="279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647807" y="765586"/>
              <a:ext cx="653745" cy="279328"/>
            </a:xfrm>
            <a:custGeom>
              <a:avLst/>
              <a:gdLst/>
              <a:ahLst/>
              <a:cxnLst/>
              <a:rect l="l" t="t" r="r" b="b"/>
              <a:pathLst>
                <a:path w="653745" h="279328">
                  <a:moveTo>
                    <a:pt x="0" y="0"/>
                  </a:moveTo>
                  <a:lnTo>
                    <a:pt x="653745" y="0"/>
                  </a:lnTo>
                  <a:lnTo>
                    <a:pt x="653745" y="279327"/>
                  </a:lnTo>
                  <a:lnTo>
                    <a:pt x="0" y="279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45442" y="42556"/>
              <a:ext cx="2585675" cy="4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9"/>
                </a:lnSpc>
              </a:pPr>
              <a:r>
                <a:rPr lang="en-US" sz="1999">
                  <a:solidFill>
                    <a:srgbClr val="FFFFFF"/>
                  </a:solidFill>
                  <a:latin typeface="Roboto Bold"/>
                </a:rPr>
                <a:t>Best Quality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393249" y="-28575"/>
              <a:ext cx="2580383" cy="4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9"/>
                </a:lnSpc>
              </a:pPr>
              <a:r>
                <a:rPr lang="en-US" sz="1999">
                  <a:solidFill>
                    <a:srgbClr val="FFFFFF"/>
                  </a:solidFill>
                  <a:latin typeface="Roboto Bold"/>
                </a:rPr>
                <a:t>fresh eggs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5442" y="737011"/>
              <a:ext cx="2585675" cy="4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9"/>
                </a:lnSpc>
              </a:pPr>
              <a:r>
                <a:rPr lang="en-US" sz="1999">
                  <a:solidFill>
                    <a:srgbClr val="FFFFFF"/>
                  </a:solidFill>
                  <a:latin typeface="Roboto Bold"/>
                </a:rPr>
                <a:t>eco-friendly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393249" y="665879"/>
              <a:ext cx="2580383" cy="42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9"/>
                </a:lnSpc>
              </a:pPr>
              <a:r>
                <a:rPr lang="en-US" sz="1999">
                  <a:solidFill>
                    <a:srgbClr val="FFFFFF"/>
                  </a:solidFill>
                  <a:latin typeface="Roboto Bold"/>
                </a:rPr>
                <a:t>Good Product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95038" y="7254299"/>
            <a:ext cx="5364262" cy="1447800"/>
            <a:chOff x="0" y="0"/>
            <a:chExt cx="1412810" cy="3813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2810" cy="381314"/>
            </a:xfrm>
            <a:custGeom>
              <a:avLst/>
              <a:gdLst/>
              <a:ahLst/>
              <a:cxnLst/>
              <a:rect l="l" t="t" r="r" b="b"/>
              <a:pathLst>
                <a:path w="1412810" h="381314">
                  <a:moveTo>
                    <a:pt x="0" y="0"/>
                  </a:moveTo>
                  <a:lnTo>
                    <a:pt x="1412810" y="0"/>
                  </a:lnTo>
                  <a:lnTo>
                    <a:pt x="1412810" y="381314"/>
                  </a:lnTo>
                  <a:lnTo>
                    <a:pt x="0" y="3813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412810" cy="400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628290" y="26895"/>
            <a:ext cx="9659710" cy="5349148"/>
          </a:xfrm>
          <a:custGeom>
            <a:avLst/>
            <a:gdLst/>
            <a:ahLst/>
            <a:cxnLst/>
            <a:rect l="l" t="t" r="r" b="b"/>
            <a:pathLst>
              <a:path w="9659710" h="5349148">
                <a:moveTo>
                  <a:pt x="0" y="0"/>
                </a:moveTo>
                <a:lnTo>
                  <a:pt x="9659710" y="0"/>
                </a:lnTo>
                <a:lnTo>
                  <a:pt x="9659710" y="5349148"/>
                </a:lnTo>
                <a:lnTo>
                  <a:pt x="0" y="5349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762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716626" y="5376043"/>
            <a:ext cx="9571374" cy="4910957"/>
          </a:xfrm>
          <a:custGeom>
            <a:avLst/>
            <a:gdLst/>
            <a:ahLst/>
            <a:cxnLst/>
            <a:rect l="l" t="t" r="r" b="b"/>
            <a:pathLst>
              <a:path w="9571374" h="4910957">
                <a:moveTo>
                  <a:pt x="0" y="0"/>
                </a:moveTo>
                <a:lnTo>
                  <a:pt x="9571374" y="0"/>
                </a:lnTo>
                <a:lnTo>
                  <a:pt x="9571374" y="4910957"/>
                </a:lnTo>
                <a:lnTo>
                  <a:pt x="0" y="4910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88" r="-688" b="-15932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0" y="2413942"/>
            <a:ext cx="7486863" cy="41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>
              <a:lnSpc>
                <a:spcPts val="3348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Farm’s origin and history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1688" y="487400"/>
            <a:ext cx="771231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ora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3876451"/>
            <a:ext cx="547174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Lora"/>
              </a:rPr>
              <a:t>farm’s mission and core values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5369971"/>
            <a:ext cx="547174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 pitchFamily="2" charset="-52"/>
              </a:rPr>
              <a:t>unique or innovative 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6882541"/>
            <a:ext cx="70348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Lora"/>
              </a:rPr>
              <a:t>farm's vision and projects for the future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472" y="1215951"/>
            <a:ext cx="9565504" cy="5736769"/>
          </a:xfrm>
          <a:custGeom>
            <a:avLst/>
            <a:gdLst/>
            <a:ahLst/>
            <a:cxnLst/>
            <a:rect l="l" t="t" r="r" b="b"/>
            <a:pathLst>
              <a:path w="9565504" h="5736769">
                <a:moveTo>
                  <a:pt x="0" y="0"/>
                </a:moveTo>
                <a:lnTo>
                  <a:pt x="9565504" y="0"/>
                </a:lnTo>
                <a:lnTo>
                  <a:pt x="956550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215951"/>
            <a:ext cx="9144000" cy="5795689"/>
          </a:xfrm>
          <a:custGeom>
            <a:avLst/>
            <a:gdLst/>
            <a:ahLst/>
            <a:cxnLst/>
            <a:rect l="l" t="t" r="r" b="b"/>
            <a:pathLst>
              <a:path w="9144000" h="5795689">
                <a:moveTo>
                  <a:pt x="0" y="0"/>
                </a:moveTo>
                <a:lnTo>
                  <a:pt x="9144000" y="0"/>
                </a:lnTo>
                <a:lnTo>
                  <a:pt x="9144000" y="5795689"/>
                </a:lnTo>
                <a:lnTo>
                  <a:pt x="0" y="579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23" r="-2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36338" y="66675"/>
            <a:ext cx="1281532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ora"/>
              </a:rPr>
              <a:t>FROM FEED TO EGG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5013" y="7597393"/>
            <a:ext cx="6974532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importance of the "Feed to Egg" 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5013" y="8700388"/>
            <a:ext cx="7375609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Lora"/>
              </a:rPr>
              <a:t>farm's approach to producing high-quality egg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29776" y="7597393"/>
            <a:ext cx="69724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Lora"/>
              </a:rPr>
              <a:t> egg collection and handling procedures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29776" y="8734678"/>
            <a:ext cx="69724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 freshness and quality control measures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90801"/>
            <a:ext cx="8921419" cy="5782609"/>
          </a:xfrm>
          <a:custGeom>
            <a:avLst/>
            <a:gdLst/>
            <a:ahLst/>
            <a:cxnLst/>
            <a:rect l="l" t="t" r="r" b="b"/>
            <a:pathLst>
              <a:path w="8921419" h="5782609">
                <a:moveTo>
                  <a:pt x="0" y="0"/>
                </a:moveTo>
                <a:lnTo>
                  <a:pt x="8921419" y="0"/>
                </a:lnTo>
                <a:lnTo>
                  <a:pt x="8921419" y="5782610"/>
                </a:lnTo>
                <a:lnTo>
                  <a:pt x="0" y="578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39373" y="1415911"/>
            <a:ext cx="9248627" cy="5757499"/>
          </a:xfrm>
          <a:custGeom>
            <a:avLst/>
            <a:gdLst/>
            <a:ahLst/>
            <a:cxnLst/>
            <a:rect l="l" t="t" r="r" b="b"/>
            <a:pathLst>
              <a:path w="9248627" h="5757499">
                <a:moveTo>
                  <a:pt x="0" y="0"/>
                </a:moveTo>
                <a:lnTo>
                  <a:pt x="9248627" y="0"/>
                </a:lnTo>
                <a:lnTo>
                  <a:pt x="9248627" y="5757500"/>
                </a:lnTo>
                <a:lnTo>
                  <a:pt x="0" y="5757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58993" y="66675"/>
            <a:ext cx="1349937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ora"/>
              </a:rPr>
              <a:t>BUY NOW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7329" y="7967905"/>
            <a:ext cx="7286071" cy="454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variety of products available for purchase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7329" y="9051850"/>
            <a:ext cx="6143071" cy="454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 images and brief descriptions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39373" y="7967905"/>
            <a:ext cx="8716589" cy="94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 information on the delivery process and customer support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39373" y="9051850"/>
            <a:ext cx="774843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 "Buy Now" page and Basket page connection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71819">
            <a:off x="13695482" y="2189751"/>
            <a:ext cx="7127636" cy="6738476"/>
          </a:xfrm>
          <a:custGeom>
            <a:avLst/>
            <a:gdLst/>
            <a:ahLst/>
            <a:cxnLst/>
            <a:rect l="l" t="t" r="r" b="b"/>
            <a:pathLst>
              <a:path w="7127636" h="6738476">
                <a:moveTo>
                  <a:pt x="0" y="0"/>
                </a:moveTo>
                <a:lnTo>
                  <a:pt x="7127636" y="0"/>
                </a:lnTo>
                <a:lnTo>
                  <a:pt x="7127636" y="6738476"/>
                </a:lnTo>
                <a:lnTo>
                  <a:pt x="0" y="673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05425" y="8718347"/>
            <a:ext cx="11415755" cy="2250418"/>
          </a:xfrm>
          <a:custGeom>
            <a:avLst/>
            <a:gdLst/>
            <a:ahLst/>
            <a:cxnLst/>
            <a:rect l="l" t="t" r="r" b="b"/>
            <a:pathLst>
              <a:path w="11415755" h="2250418">
                <a:moveTo>
                  <a:pt x="0" y="0"/>
                </a:moveTo>
                <a:lnTo>
                  <a:pt x="11415755" y="0"/>
                </a:lnTo>
                <a:lnTo>
                  <a:pt x="11415755" y="2250418"/>
                </a:lnTo>
                <a:lnTo>
                  <a:pt x="0" y="2250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487179"/>
            <a:ext cx="5034082" cy="5843206"/>
          </a:xfrm>
          <a:custGeom>
            <a:avLst/>
            <a:gdLst/>
            <a:ahLst/>
            <a:cxnLst/>
            <a:rect l="l" t="t" r="r" b="b"/>
            <a:pathLst>
              <a:path w="5034082" h="5843206">
                <a:moveTo>
                  <a:pt x="0" y="0"/>
                </a:moveTo>
                <a:lnTo>
                  <a:pt x="5034082" y="0"/>
                </a:lnTo>
                <a:lnTo>
                  <a:pt x="5034082" y="5843205"/>
                </a:lnTo>
                <a:lnTo>
                  <a:pt x="0" y="5843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0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48164" y="1471705"/>
            <a:ext cx="5195836" cy="5858679"/>
          </a:xfrm>
          <a:custGeom>
            <a:avLst/>
            <a:gdLst/>
            <a:ahLst/>
            <a:cxnLst/>
            <a:rect l="l" t="t" r="r" b="b"/>
            <a:pathLst>
              <a:path w="5195836" h="5858679">
                <a:moveTo>
                  <a:pt x="0" y="0"/>
                </a:moveTo>
                <a:lnTo>
                  <a:pt x="5195836" y="0"/>
                </a:lnTo>
                <a:lnTo>
                  <a:pt x="5195836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73752" y="1491617"/>
            <a:ext cx="5069653" cy="5838767"/>
          </a:xfrm>
          <a:custGeom>
            <a:avLst/>
            <a:gdLst/>
            <a:ahLst/>
            <a:cxnLst/>
            <a:rect l="l" t="t" r="r" b="b"/>
            <a:pathLst>
              <a:path w="5069653" h="5838767">
                <a:moveTo>
                  <a:pt x="0" y="0"/>
                </a:moveTo>
                <a:lnTo>
                  <a:pt x="5069652" y="0"/>
                </a:lnTo>
                <a:lnTo>
                  <a:pt x="5069652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19095" y="1496064"/>
            <a:ext cx="5204170" cy="5834320"/>
          </a:xfrm>
          <a:custGeom>
            <a:avLst/>
            <a:gdLst/>
            <a:ahLst/>
            <a:cxnLst/>
            <a:rect l="l" t="t" r="r" b="b"/>
            <a:pathLst>
              <a:path w="5204170" h="5834320">
                <a:moveTo>
                  <a:pt x="0" y="0"/>
                </a:moveTo>
                <a:lnTo>
                  <a:pt x="5204170" y="0"/>
                </a:lnTo>
                <a:lnTo>
                  <a:pt x="5204170" y="5834320"/>
                </a:lnTo>
                <a:lnTo>
                  <a:pt x="0" y="5834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72800" y="66675"/>
            <a:ext cx="854240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Lora"/>
              </a:rPr>
              <a:t>RESPONSIVE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71819">
            <a:off x="13695482" y="1746307"/>
            <a:ext cx="7127636" cy="6738476"/>
          </a:xfrm>
          <a:custGeom>
            <a:avLst/>
            <a:gdLst/>
            <a:ahLst/>
            <a:cxnLst/>
            <a:rect l="l" t="t" r="r" b="b"/>
            <a:pathLst>
              <a:path w="7127636" h="6738476">
                <a:moveTo>
                  <a:pt x="0" y="0"/>
                </a:moveTo>
                <a:lnTo>
                  <a:pt x="7127636" y="0"/>
                </a:lnTo>
                <a:lnTo>
                  <a:pt x="7127636" y="6738476"/>
                </a:lnTo>
                <a:lnTo>
                  <a:pt x="0" y="673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439395"/>
            <a:ext cx="16230600" cy="4847605"/>
            <a:chOff x="0" y="0"/>
            <a:chExt cx="21640800" cy="646347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19523" b="19523"/>
            <a:stretch>
              <a:fillRect/>
            </a:stretch>
          </p:blipFill>
          <p:spPr>
            <a:xfrm>
              <a:off x="0" y="0"/>
              <a:ext cx="21640800" cy="6463474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290334" y="-161925"/>
            <a:ext cx="15008311" cy="13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Lora"/>
              </a:rPr>
              <a:t>WHAT’S NEXT?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0334" y="1923945"/>
            <a:ext cx="522237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to create a </a:t>
            </a:r>
            <a:r>
              <a:rPr lang="en-US" sz="2700" dirty="0" err="1">
                <a:solidFill>
                  <a:srgbClr val="000000"/>
                </a:solidFill>
                <a:latin typeface="Lora"/>
              </a:rPr>
              <a:t>basket_info</a:t>
            </a:r>
            <a:r>
              <a:rPr lang="en-US" sz="2700" dirty="0">
                <a:solidFill>
                  <a:srgbClr val="000000"/>
                </a:solidFill>
                <a:latin typeface="Lora"/>
              </a:rPr>
              <a:t> page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0334" y="3430893"/>
            <a:ext cx="6024866" cy="454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to create full functional basket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4706" y="1923945"/>
            <a:ext cx="8486894" cy="454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to build backend of login and registration pages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24706" y="3430893"/>
            <a:ext cx="474910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Lora"/>
              </a:rPr>
              <a:t>to create a feedback page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226</Words>
  <Application>Microsoft Office PowerPoint</Application>
  <PresentationFormat>Custom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Bold</vt:lpstr>
      <vt:lpstr>Calibri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Elegant Farmer Story Presentation</dc:title>
  <cp:lastModifiedBy>Jahongir Marksov</cp:lastModifiedBy>
  <cp:revision>5</cp:revision>
  <dcterms:created xsi:type="dcterms:W3CDTF">2006-08-16T00:00:00Z</dcterms:created>
  <dcterms:modified xsi:type="dcterms:W3CDTF">2024-01-25T11:46:11Z</dcterms:modified>
  <dc:identifier>DAF6q8RDutY</dc:identifier>
</cp:coreProperties>
</file>